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DF480-68AF-49A5-B736-C95B541D2BC8}" type="datetimeFigureOut">
              <a:rPr lang="fi-FI" smtClean="0"/>
              <a:t>2.12.2014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CE39F-2E07-48CE-A857-3FE8EF21B8B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6502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DF480-68AF-49A5-B736-C95B541D2BC8}" type="datetimeFigureOut">
              <a:rPr lang="fi-FI" smtClean="0"/>
              <a:t>2.12.2014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CE39F-2E07-48CE-A857-3FE8EF21B8B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51419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DF480-68AF-49A5-B736-C95B541D2BC8}" type="datetimeFigureOut">
              <a:rPr lang="fi-FI" smtClean="0"/>
              <a:t>2.12.2014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CE39F-2E07-48CE-A857-3FE8EF21B8B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9348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DF480-68AF-49A5-B736-C95B541D2BC8}" type="datetimeFigureOut">
              <a:rPr lang="fi-FI" smtClean="0"/>
              <a:t>2.12.2014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CE39F-2E07-48CE-A857-3FE8EF21B8B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6155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DF480-68AF-49A5-B736-C95B541D2BC8}" type="datetimeFigureOut">
              <a:rPr lang="fi-FI" smtClean="0"/>
              <a:t>2.12.2014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CE39F-2E07-48CE-A857-3FE8EF21B8B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0646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DF480-68AF-49A5-B736-C95B541D2BC8}" type="datetimeFigureOut">
              <a:rPr lang="fi-FI" smtClean="0"/>
              <a:t>2.12.2014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CE39F-2E07-48CE-A857-3FE8EF21B8B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3835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DF480-68AF-49A5-B736-C95B541D2BC8}" type="datetimeFigureOut">
              <a:rPr lang="fi-FI" smtClean="0"/>
              <a:t>2.12.2014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CE39F-2E07-48CE-A857-3FE8EF21B8B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17619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DF480-68AF-49A5-B736-C95B541D2BC8}" type="datetimeFigureOut">
              <a:rPr lang="fi-FI" smtClean="0"/>
              <a:t>2.12.2014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CE39F-2E07-48CE-A857-3FE8EF21B8B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0445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DF480-68AF-49A5-B736-C95B541D2BC8}" type="datetimeFigureOut">
              <a:rPr lang="fi-FI" smtClean="0"/>
              <a:t>2.12.2014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CE39F-2E07-48CE-A857-3FE8EF21B8B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51491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DF480-68AF-49A5-B736-C95B541D2BC8}" type="datetimeFigureOut">
              <a:rPr lang="fi-FI" smtClean="0"/>
              <a:t>2.12.2014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CE39F-2E07-48CE-A857-3FE8EF21B8B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407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DF480-68AF-49A5-B736-C95B541D2BC8}" type="datetimeFigureOut">
              <a:rPr lang="fi-FI" smtClean="0"/>
              <a:t>2.12.2014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CE39F-2E07-48CE-A857-3FE8EF21B8B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0235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DF480-68AF-49A5-B736-C95B541D2BC8}" type="datetimeFigureOut">
              <a:rPr lang="fi-FI" smtClean="0"/>
              <a:t>2.12.2014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CE39F-2E07-48CE-A857-3FE8EF21B8B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1482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735" y="0"/>
            <a:ext cx="8576109" cy="6858000"/>
          </a:xfrm>
          <a:prstGeom prst="rect">
            <a:avLst/>
          </a:prstGeom>
        </p:spPr>
      </p:pic>
      <p:sp>
        <p:nvSpPr>
          <p:cNvPr id="7" name="Tekstiruutu 6"/>
          <p:cNvSpPr txBox="1"/>
          <p:nvPr/>
        </p:nvSpPr>
        <p:spPr>
          <a:xfrm>
            <a:off x="3765883" y="3248527"/>
            <a:ext cx="4499811" cy="330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en-US" sz="1100" b="1" dirty="0" err="1"/>
              <a:t>Edellä</a:t>
            </a:r>
            <a:r>
              <a:rPr lang="en-US" sz="1100" b="1" dirty="0"/>
              <a:t> </a:t>
            </a:r>
            <a:r>
              <a:rPr lang="en-US" sz="1100" b="1" dirty="0" err="1"/>
              <a:t>kerrotun</a:t>
            </a:r>
            <a:r>
              <a:rPr lang="en-US" sz="1100" b="1" dirty="0"/>
              <a:t> </a:t>
            </a:r>
            <a:r>
              <a:rPr lang="en-US" sz="1100" b="1" dirty="0" err="1"/>
              <a:t>lisäksi</a:t>
            </a:r>
            <a:r>
              <a:rPr lang="en-US" sz="1100" b="1" dirty="0"/>
              <a:t> </a:t>
            </a:r>
            <a:r>
              <a:rPr lang="en-US" sz="1100" b="1" dirty="0" err="1"/>
              <a:t>komission</a:t>
            </a:r>
            <a:r>
              <a:rPr lang="en-US" sz="1100" b="1" dirty="0"/>
              <a:t> </a:t>
            </a:r>
            <a:r>
              <a:rPr lang="en-US" sz="1100" b="1" dirty="0" err="1"/>
              <a:t>tehtäviä</a:t>
            </a:r>
            <a:r>
              <a:rPr lang="en-US" sz="1100" b="1" dirty="0"/>
              <a:t> </a:t>
            </a:r>
            <a:r>
              <a:rPr lang="en-US" sz="1100" b="1" dirty="0" err="1"/>
              <a:t>ovat</a:t>
            </a:r>
            <a:endParaRPr lang="fi-FI" sz="1100" dirty="0"/>
          </a:p>
          <a:p>
            <a:pPr marL="171450" indent="-171450" hangingPunct="0">
              <a:buFont typeface="Arial" panose="020B0604020202020204" pitchFamily="34" charset="0"/>
              <a:buChar char="•"/>
            </a:pPr>
            <a:r>
              <a:rPr lang="en-US" sz="1100" dirty="0" err="1" smtClean="0"/>
              <a:t>tehdä</a:t>
            </a:r>
            <a:r>
              <a:rPr lang="en-US" sz="1100" dirty="0" smtClean="0"/>
              <a:t> </a:t>
            </a:r>
            <a:r>
              <a:rPr lang="en-US" sz="1100" dirty="0" err="1"/>
              <a:t>arviointeja</a:t>
            </a:r>
            <a:r>
              <a:rPr lang="en-US" sz="1100" dirty="0"/>
              <a:t> ja </a:t>
            </a:r>
            <a:r>
              <a:rPr lang="en-US" sz="1100" dirty="0" err="1"/>
              <a:t>suosituksia</a:t>
            </a:r>
            <a:r>
              <a:rPr lang="en-US" sz="1100" dirty="0"/>
              <a:t> </a:t>
            </a:r>
            <a:r>
              <a:rPr lang="en-US" sz="1100" dirty="0" err="1"/>
              <a:t>museopaloajoneuvo</a:t>
            </a:r>
            <a:r>
              <a:rPr lang="en-US" sz="1100" dirty="0"/>
              <a:t> (Fire Fighting </a:t>
            </a:r>
            <a:r>
              <a:rPr lang="en-US" sz="1100" dirty="0" err="1"/>
              <a:t>Oldtimer</a:t>
            </a:r>
            <a:r>
              <a:rPr lang="en-US" sz="1100" dirty="0"/>
              <a:t>) </a:t>
            </a:r>
            <a:r>
              <a:rPr lang="en-US" sz="1100" dirty="0" smtClean="0"/>
              <a:t>-</a:t>
            </a:r>
            <a:r>
              <a:rPr lang="en-US" sz="1100" dirty="0" err="1" smtClean="0"/>
              <a:t>luokituksiksi</a:t>
            </a:r>
            <a:r>
              <a:rPr lang="en-US" sz="1100" dirty="0"/>
              <a:t>,</a:t>
            </a:r>
            <a:endParaRPr lang="fi-FI" sz="1100" dirty="0"/>
          </a:p>
          <a:p>
            <a:pPr marL="171450" indent="-171450" hangingPunct="0">
              <a:buFont typeface="Arial" panose="020B0604020202020204" pitchFamily="34" charset="0"/>
              <a:buChar char="•"/>
            </a:pPr>
            <a:r>
              <a:rPr lang="en-US" sz="1100" dirty="0" err="1" smtClean="0"/>
              <a:t>johtaa</a:t>
            </a:r>
            <a:r>
              <a:rPr lang="en-US" sz="1100" dirty="0" smtClean="0"/>
              <a:t> </a:t>
            </a:r>
            <a:r>
              <a:rPr lang="en-US" sz="1100" dirty="0"/>
              <a:t>ja </a:t>
            </a:r>
            <a:r>
              <a:rPr lang="en-US" sz="1100" dirty="0" err="1"/>
              <a:t>tukea</a:t>
            </a:r>
            <a:r>
              <a:rPr lang="en-US" sz="1100" dirty="0"/>
              <a:t> </a:t>
            </a:r>
            <a:r>
              <a:rPr lang="en-US" sz="1100" dirty="0" err="1"/>
              <a:t>kansainvälisen</a:t>
            </a:r>
            <a:r>
              <a:rPr lang="en-US" sz="1100" dirty="0"/>
              <a:t> </a:t>
            </a:r>
            <a:r>
              <a:rPr lang="en-US" sz="1100" dirty="0" err="1"/>
              <a:t>historia-työryhmän</a:t>
            </a:r>
            <a:r>
              <a:rPr lang="en-US" sz="1100" dirty="0"/>
              <a:t> (Working Group on the History of Fire Service and Fire Prevention) </a:t>
            </a:r>
            <a:r>
              <a:rPr lang="en-US" sz="1100" dirty="0" err="1"/>
              <a:t>toimintaa</a:t>
            </a:r>
            <a:r>
              <a:rPr lang="en-US" sz="1100" dirty="0"/>
              <a:t>. </a:t>
            </a:r>
            <a:r>
              <a:rPr lang="en-US" sz="1100" dirty="0" err="1"/>
              <a:t>Työryhmän</a:t>
            </a:r>
            <a:r>
              <a:rPr lang="en-US" sz="1100" dirty="0"/>
              <a:t> </a:t>
            </a:r>
            <a:r>
              <a:rPr lang="en-US" sz="1100" dirty="0" err="1"/>
              <a:t>kokouksiin</a:t>
            </a:r>
            <a:r>
              <a:rPr lang="en-US" sz="1100" dirty="0"/>
              <a:t> (=</a:t>
            </a:r>
            <a:r>
              <a:rPr lang="en-US" sz="1100" dirty="0" err="1"/>
              <a:t>seminaareihin</a:t>
            </a:r>
            <a:r>
              <a:rPr lang="en-US" sz="1100" dirty="0"/>
              <a:t>) </a:t>
            </a:r>
            <a:r>
              <a:rPr lang="en-US" sz="1100" dirty="0" err="1"/>
              <a:t>voi</a:t>
            </a:r>
            <a:r>
              <a:rPr lang="en-US" sz="1100" dirty="0"/>
              <a:t> </a:t>
            </a:r>
            <a:r>
              <a:rPr lang="en-US" sz="1100" dirty="0" err="1"/>
              <a:t>oman</a:t>
            </a:r>
            <a:r>
              <a:rPr lang="en-US" sz="1100" dirty="0"/>
              <a:t> </a:t>
            </a:r>
            <a:r>
              <a:rPr lang="en-US" sz="1100" dirty="0" err="1"/>
              <a:t>maan</a:t>
            </a:r>
            <a:r>
              <a:rPr lang="en-US" sz="1100" dirty="0"/>
              <a:t> </a:t>
            </a:r>
            <a:r>
              <a:rPr lang="en-US" sz="1100" dirty="0" err="1"/>
              <a:t>delegaatiosta</a:t>
            </a:r>
            <a:r>
              <a:rPr lang="en-US" sz="1100" dirty="0"/>
              <a:t> </a:t>
            </a:r>
            <a:r>
              <a:rPr lang="en-US" sz="1100" dirty="0" err="1"/>
              <a:t>riippumattomana</a:t>
            </a:r>
            <a:r>
              <a:rPr lang="en-US" sz="1100" dirty="0"/>
              <a:t> </a:t>
            </a:r>
            <a:r>
              <a:rPr lang="en-US" sz="1100" dirty="0" err="1"/>
              <a:t>osallistua</a:t>
            </a:r>
            <a:r>
              <a:rPr lang="en-US" sz="1100" dirty="0"/>
              <a:t> </a:t>
            </a:r>
            <a:r>
              <a:rPr lang="en-US" sz="1100" dirty="0" err="1"/>
              <a:t>kuka</a:t>
            </a:r>
            <a:r>
              <a:rPr lang="en-US" sz="1100" dirty="0"/>
              <a:t> </a:t>
            </a:r>
            <a:r>
              <a:rPr lang="en-US" sz="1100" dirty="0" err="1"/>
              <a:t>tahansa</a:t>
            </a:r>
            <a:r>
              <a:rPr lang="en-US" sz="1100" dirty="0"/>
              <a:t> </a:t>
            </a:r>
            <a:r>
              <a:rPr lang="en-US" sz="1100" dirty="0" err="1"/>
              <a:t>palokuntahistoriasta</a:t>
            </a:r>
            <a:r>
              <a:rPr lang="en-US" sz="1100" dirty="0"/>
              <a:t> </a:t>
            </a:r>
            <a:r>
              <a:rPr lang="en-US" sz="1100" dirty="0" err="1"/>
              <a:t>kiinnostunut</a:t>
            </a:r>
            <a:r>
              <a:rPr lang="en-US" sz="1100" dirty="0"/>
              <a:t> </a:t>
            </a:r>
            <a:r>
              <a:rPr lang="en-US" sz="1100" dirty="0" err="1"/>
              <a:t>paloalan</a:t>
            </a:r>
            <a:r>
              <a:rPr lang="en-US" sz="1100" dirty="0"/>
              <a:t> </a:t>
            </a:r>
            <a:r>
              <a:rPr lang="en-US" sz="1100" dirty="0" err="1"/>
              <a:t>edustaja</a:t>
            </a:r>
            <a:r>
              <a:rPr lang="en-US" sz="1100" dirty="0"/>
              <a:t>,</a:t>
            </a:r>
            <a:endParaRPr lang="fi-FI" sz="1100" dirty="0"/>
          </a:p>
          <a:p>
            <a:pPr marL="171450" indent="-171450" hangingPunct="0">
              <a:buFont typeface="Arial" panose="020B0604020202020204" pitchFamily="34" charset="0"/>
              <a:buChar char="•"/>
            </a:pPr>
            <a:r>
              <a:rPr lang="en-US" sz="1100" dirty="0" err="1" smtClean="0"/>
              <a:t>edelliseen</a:t>
            </a:r>
            <a:r>
              <a:rPr lang="en-US" sz="1100" dirty="0" smtClean="0"/>
              <a:t> </a:t>
            </a:r>
            <a:r>
              <a:rPr lang="en-US" sz="1100" dirty="0" err="1"/>
              <a:t>liittyen</a:t>
            </a:r>
            <a:r>
              <a:rPr lang="en-US" sz="1100" dirty="0"/>
              <a:t> </a:t>
            </a:r>
            <a:r>
              <a:rPr lang="en-US" sz="1100" dirty="0" err="1"/>
              <a:t>järjestää</a:t>
            </a:r>
            <a:r>
              <a:rPr lang="en-US" sz="1100" dirty="0"/>
              <a:t> </a:t>
            </a:r>
            <a:r>
              <a:rPr lang="en-US" sz="1100" dirty="0" err="1"/>
              <a:t>vuosittain</a:t>
            </a:r>
            <a:r>
              <a:rPr lang="en-US" sz="1100" dirty="0"/>
              <a:t> </a:t>
            </a:r>
            <a:r>
              <a:rPr lang="en-US" sz="1100" dirty="0" err="1"/>
              <a:t>komission</a:t>
            </a:r>
            <a:r>
              <a:rPr lang="en-US" sz="1100" dirty="0"/>
              <a:t> </a:t>
            </a:r>
            <a:r>
              <a:rPr lang="en-US" sz="1100" dirty="0" err="1"/>
              <a:t>kokouspäivien</a:t>
            </a:r>
            <a:r>
              <a:rPr lang="en-US" sz="1100" dirty="0"/>
              <a:t> </a:t>
            </a:r>
            <a:r>
              <a:rPr lang="en-US" sz="1100" dirty="0" err="1"/>
              <a:t>yhteydessä</a:t>
            </a:r>
            <a:r>
              <a:rPr lang="en-US" sz="1100" dirty="0"/>
              <a:t> </a:t>
            </a:r>
            <a:r>
              <a:rPr lang="en-US" sz="1100" dirty="0" err="1"/>
              <a:t>kansainvälinen</a:t>
            </a:r>
            <a:r>
              <a:rPr lang="en-US" sz="1100" dirty="0"/>
              <a:t> </a:t>
            </a:r>
            <a:r>
              <a:rPr lang="en-US" sz="1100" dirty="0" err="1"/>
              <a:t>kongressi</a:t>
            </a:r>
            <a:r>
              <a:rPr lang="en-US" sz="1100" dirty="0"/>
              <a:t> </a:t>
            </a:r>
            <a:r>
              <a:rPr lang="en-US" sz="1100" dirty="0" err="1"/>
              <a:t>etukäteen</a:t>
            </a:r>
            <a:r>
              <a:rPr lang="en-US" sz="1100" dirty="0"/>
              <a:t> </a:t>
            </a:r>
            <a:r>
              <a:rPr lang="en-US" sz="1100" dirty="0" err="1"/>
              <a:t>sovitun</a:t>
            </a:r>
            <a:r>
              <a:rPr lang="en-US" sz="1100" dirty="0"/>
              <a:t> </a:t>
            </a:r>
            <a:r>
              <a:rPr lang="en-US" sz="1100" dirty="0" err="1"/>
              <a:t>historia-teeman</a:t>
            </a:r>
            <a:r>
              <a:rPr lang="en-US" sz="1100" dirty="0"/>
              <a:t> </a:t>
            </a:r>
            <a:r>
              <a:rPr lang="en-US" sz="1100" dirty="0" err="1"/>
              <a:t>pohjalta</a:t>
            </a:r>
            <a:r>
              <a:rPr lang="en-US" sz="1100" dirty="0"/>
              <a:t>. </a:t>
            </a:r>
            <a:r>
              <a:rPr lang="en-US" sz="1100" dirty="0" err="1"/>
              <a:t>Kongressissa</a:t>
            </a:r>
            <a:r>
              <a:rPr lang="en-US" sz="1100" dirty="0"/>
              <a:t> </a:t>
            </a:r>
            <a:r>
              <a:rPr lang="en-US" sz="1100" dirty="0" err="1"/>
              <a:t>kuullaan</a:t>
            </a:r>
            <a:r>
              <a:rPr lang="en-US" sz="1100" dirty="0"/>
              <a:t> </a:t>
            </a:r>
            <a:r>
              <a:rPr lang="en-US" sz="1100" dirty="0" err="1"/>
              <a:t>noin</a:t>
            </a:r>
            <a:r>
              <a:rPr lang="en-US" sz="1100" dirty="0"/>
              <a:t> 10 </a:t>
            </a:r>
            <a:r>
              <a:rPr lang="en-US" sz="1100" dirty="0" err="1"/>
              <a:t>minuutin</a:t>
            </a:r>
            <a:r>
              <a:rPr lang="en-US" sz="1100" dirty="0"/>
              <a:t> </a:t>
            </a:r>
            <a:r>
              <a:rPr lang="en-US" sz="1100" dirty="0" err="1"/>
              <a:t>lyhennelminä</a:t>
            </a:r>
            <a:r>
              <a:rPr lang="en-US" sz="1100" dirty="0"/>
              <a:t> </a:t>
            </a:r>
            <a:r>
              <a:rPr lang="en-US" sz="1100" dirty="0" err="1"/>
              <a:t>jäsenmaitten</a:t>
            </a:r>
            <a:r>
              <a:rPr lang="en-US" sz="1100" dirty="0"/>
              <a:t> “</a:t>
            </a:r>
            <a:r>
              <a:rPr lang="en-US" sz="1100" dirty="0" err="1"/>
              <a:t>viralliset</a:t>
            </a:r>
            <a:r>
              <a:rPr lang="en-US" sz="1100" dirty="0"/>
              <a:t>” </a:t>
            </a:r>
            <a:r>
              <a:rPr lang="en-US" sz="1100" dirty="0" err="1"/>
              <a:t>esitykset</a:t>
            </a:r>
            <a:r>
              <a:rPr lang="en-US" sz="1100" dirty="0"/>
              <a:t>. </a:t>
            </a:r>
            <a:r>
              <a:rPr lang="en-US" sz="1100" dirty="0" err="1"/>
              <a:t>Kongressin</a:t>
            </a:r>
            <a:r>
              <a:rPr lang="en-US" sz="1100" dirty="0"/>
              <a:t> </a:t>
            </a:r>
            <a:r>
              <a:rPr lang="en-US" sz="1100" dirty="0" err="1"/>
              <a:t>kaikki</a:t>
            </a:r>
            <a:r>
              <a:rPr lang="en-US" sz="1100" dirty="0"/>
              <a:t> </a:t>
            </a:r>
            <a:r>
              <a:rPr lang="en-US" sz="1100" dirty="0" err="1"/>
              <a:t>esitykset</a:t>
            </a:r>
            <a:r>
              <a:rPr lang="en-US" sz="1100" dirty="0"/>
              <a:t> </a:t>
            </a:r>
            <a:r>
              <a:rPr lang="en-US" sz="1100" dirty="0" err="1"/>
              <a:t>julkaistaan</a:t>
            </a:r>
            <a:r>
              <a:rPr lang="en-US" sz="1100" dirty="0"/>
              <a:t> </a:t>
            </a:r>
            <a:r>
              <a:rPr lang="en-US" sz="1100" dirty="0" err="1"/>
              <a:t>kokonaisuudessaan</a:t>
            </a:r>
            <a:r>
              <a:rPr lang="en-US" sz="1100" dirty="0"/>
              <a:t> </a:t>
            </a:r>
            <a:r>
              <a:rPr lang="en-US" sz="1100" dirty="0" err="1"/>
              <a:t>vuosikirjana</a:t>
            </a:r>
            <a:r>
              <a:rPr lang="en-US" sz="1100" dirty="0"/>
              <a:t>.</a:t>
            </a:r>
            <a:endParaRPr lang="fi-FI" sz="1100" dirty="0"/>
          </a:p>
          <a:p>
            <a:pPr marL="171450" indent="-171450" hangingPunct="0">
              <a:buFont typeface="Arial" panose="020B0604020202020204" pitchFamily="34" charset="0"/>
              <a:buChar char="•"/>
            </a:pPr>
            <a:r>
              <a:rPr lang="en-US" sz="1100" dirty="0" err="1" smtClean="0"/>
              <a:t>kehittää</a:t>
            </a:r>
            <a:r>
              <a:rPr lang="en-US" sz="1100" dirty="0" smtClean="0"/>
              <a:t> </a:t>
            </a:r>
            <a:r>
              <a:rPr lang="en-US" sz="1100" dirty="0"/>
              <a:t>ja </a:t>
            </a:r>
            <a:r>
              <a:rPr lang="en-US" sz="1100" dirty="0" err="1"/>
              <a:t>johtaa</a:t>
            </a:r>
            <a:r>
              <a:rPr lang="en-US" sz="1100" dirty="0"/>
              <a:t> CTIF-</a:t>
            </a:r>
            <a:r>
              <a:rPr lang="en-US" sz="1100" dirty="0" err="1"/>
              <a:t>dokumentointia</a:t>
            </a:r>
            <a:r>
              <a:rPr lang="en-US" sz="1100" dirty="0"/>
              <a:t> ja </a:t>
            </a:r>
            <a:r>
              <a:rPr lang="en-US" sz="1100" dirty="0" err="1"/>
              <a:t>arkistointia</a:t>
            </a:r>
            <a:r>
              <a:rPr lang="en-US" sz="1100" dirty="0"/>
              <a:t> </a:t>
            </a:r>
            <a:r>
              <a:rPr lang="en-US" sz="1100" dirty="0" err="1"/>
              <a:t>CTIF:n</a:t>
            </a:r>
            <a:r>
              <a:rPr lang="en-US" sz="1100" dirty="0"/>
              <a:t> </a:t>
            </a:r>
            <a:r>
              <a:rPr lang="en-US" sz="1100" dirty="0" err="1"/>
              <a:t>kansainvälisessä</a:t>
            </a:r>
            <a:r>
              <a:rPr lang="en-US" sz="1100" dirty="0"/>
              <a:t> (</a:t>
            </a:r>
            <a:r>
              <a:rPr lang="en-US" sz="1100" dirty="0" err="1"/>
              <a:t>dokumentointi</a:t>
            </a:r>
            <a:r>
              <a:rPr lang="en-US" sz="1100" dirty="0"/>
              <a:t>- ,</a:t>
            </a:r>
            <a:r>
              <a:rPr lang="en-US" sz="1100" dirty="0" err="1"/>
              <a:t>arkisto</a:t>
            </a:r>
            <a:r>
              <a:rPr lang="en-US" sz="1100" dirty="0"/>
              <a:t>- ja </a:t>
            </a:r>
            <a:r>
              <a:rPr lang="en-US" sz="1100" dirty="0" err="1"/>
              <a:t>kirjasto</a:t>
            </a:r>
            <a:r>
              <a:rPr lang="en-US" sz="1100" dirty="0"/>
              <a:t>-)</a:t>
            </a:r>
            <a:r>
              <a:rPr lang="en-US" sz="1100" dirty="0" err="1"/>
              <a:t>keskuksessa</a:t>
            </a:r>
            <a:r>
              <a:rPr lang="en-US" sz="1100" dirty="0"/>
              <a:t> (Fire Service Movement Centre) </a:t>
            </a:r>
            <a:r>
              <a:rPr lang="en-US" sz="1100" dirty="0" err="1"/>
              <a:t>Tsekin</a:t>
            </a:r>
            <a:r>
              <a:rPr lang="en-US" sz="1100" dirty="0"/>
              <a:t> </a:t>
            </a:r>
            <a:r>
              <a:rPr lang="en-US" sz="1100" dirty="0" err="1"/>
              <a:t>Pribyslavissa</a:t>
            </a:r>
            <a:r>
              <a:rPr lang="en-US" sz="1100" dirty="0"/>
              <a:t>,</a:t>
            </a:r>
            <a:endParaRPr lang="fi-FI" sz="1100" dirty="0"/>
          </a:p>
          <a:p>
            <a:pPr marL="171450" indent="-171450" hangingPunct="0">
              <a:buFont typeface="Arial" panose="020B0604020202020204" pitchFamily="34" charset="0"/>
              <a:buChar char="•"/>
            </a:pPr>
            <a:r>
              <a:rPr lang="en-US" sz="1100" dirty="0" err="1" smtClean="0"/>
              <a:t>seurata</a:t>
            </a:r>
            <a:r>
              <a:rPr lang="en-US" sz="1100" dirty="0" smtClean="0"/>
              <a:t> </a:t>
            </a:r>
            <a:r>
              <a:rPr lang="en-US" sz="1100" dirty="0" err="1"/>
              <a:t>jäsenmaiden</a:t>
            </a:r>
            <a:r>
              <a:rPr lang="en-US" sz="1100" dirty="0"/>
              <a:t> </a:t>
            </a:r>
            <a:r>
              <a:rPr lang="en-US" sz="1100" dirty="0" err="1"/>
              <a:t>tutkimustoiminnan</a:t>
            </a:r>
            <a:r>
              <a:rPr lang="en-US" sz="1100" dirty="0"/>
              <a:t> </a:t>
            </a:r>
            <a:r>
              <a:rPr lang="en-US" sz="1100" dirty="0" err="1"/>
              <a:t>tuloksia</a:t>
            </a:r>
            <a:r>
              <a:rPr lang="en-US" sz="1100" dirty="0"/>
              <a:t> ja </a:t>
            </a:r>
            <a:r>
              <a:rPr lang="en-US" sz="1100" dirty="0" err="1"/>
              <a:t>jakaa</a:t>
            </a:r>
            <a:r>
              <a:rPr lang="en-US" sz="1100" dirty="0"/>
              <a:t> </a:t>
            </a:r>
            <a:r>
              <a:rPr lang="en-US" sz="1100" dirty="0" err="1"/>
              <a:t>niitä</a:t>
            </a:r>
            <a:r>
              <a:rPr lang="en-US" sz="1100" dirty="0"/>
              <a:t> </a:t>
            </a:r>
            <a:r>
              <a:rPr lang="en-US" sz="1100" dirty="0" err="1"/>
              <a:t>jäsenmaille</a:t>
            </a:r>
            <a:r>
              <a:rPr lang="en-US" sz="1100" dirty="0"/>
              <a:t>.</a:t>
            </a:r>
            <a:endParaRPr lang="fi-FI" sz="1100" dirty="0"/>
          </a:p>
          <a:p>
            <a:endParaRPr lang="fi-FI" sz="1100" dirty="0"/>
          </a:p>
        </p:txBody>
      </p:sp>
    </p:spTree>
    <p:extLst>
      <p:ext uri="{BB962C8B-B14F-4D97-AF65-F5344CB8AC3E}">
        <p14:creationId xmlns:p14="http://schemas.microsoft.com/office/powerpoint/2010/main" val="329988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/>
        </p:nvSpPr>
        <p:spPr>
          <a:xfrm>
            <a:off x="834190" y="355665"/>
            <a:ext cx="963328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spcAft>
                <a:spcPts val="0"/>
              </a:spcAft>
            </a:pPr>
            <a:r>
              <a:rPr lang="en-US" sz="1400" b="1" kern="1400" dirty="0" err="1" smtClean="0">
                <a:effectLst/>
                <a:ea typeface="Times New Roman" panose="02020603050405020304" pitchFamily="18" charset="0"/>
              </a:rPr>
              <a:t>Komission</a:t>
            </a:r>
            <a:r>
              <a:rPr lang="en-US" sz="1400" b="1" kern="14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en-US" sz="1400" b="1" kern="1400" dirty="0" err="1" smtClean="0">
                <a:effectLst/>
                <a:ea typeface="Times New Roman" panose="02020603050405020304" pitchFamily="18" charset="0"/>
              </a:rPr>
              <a:t>jäsenmaat</a:t>
            </a:r>
            <a:endParaRPr lang="fi-FI" sz="1400" kern="1400" dirty="0" smtClean="0">
              <a:effectLst/>
              <a:ea typeface="Times New Roman" panose="02020603050405020304" pitchFamily="18" charset="0"/>
            </a:endParaRPr>
          </a:p>
          <a:p>
            <a:pPr hangingPunct="0">
              <a:spcAft>
                <a:spcPts val="0"/>
              </a:spcAft>
            </a:pPr>
            <a:r>
              <a:rPr lang="en-US" sz="1400" kern="1400" dirty="0" err="1" smtClean="0">
                <a:effectLst/>
                <a:ea typeface="Times New Roman" panose="02020603050405020304" pitchFamily="18" charset="0"/>
              </a:rPr>
              <a:t>ovat</a:t>
            </a:r>
            <a:r>
              <a:rPr lang="en-US" sz="1400" kern="14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en-US" sz="1400" kern="1400" dirty="0" err="1" smtClean="0">
                <a:effectLst/>
                <a:ea typeface="Times New Roman" panose="02020603050405020304" pitchFamily="18" charset="0"/>
              </a:rPr>
              <a:t>Hollanti</a:t>
            </a:r>
            <a:r>
              <a:rPr lang="en-US" sz="1400" kern="1400" dirty="0" smtClean="0">
                <a:effectLst/>
                <a:ea typeface="Times New Roman" panose="02020603050405020304" pitchFamily="18" charset="0"/>
              </a:rPr>
              <a:t>, </a:t>
            </a:r>
            <a:r>
              <a:rPr lang="en-US" sz="1400" kern="1400" dirty="0" err="1" smtClean="0">
                <a:effectLst/>
                <a:ea typeface="Times New Roman" panose="02020603050405020304" pitchFamily="18" charset="0"/>
              </a:rPr>
              <a:t>Iso</a:t>
            </a:r>
            <a:r>
              <a:rPr lang="en-US" sz="1400" kern="1400" dirty="0" smtClean="0">
                <a:effectLst/>
                <a:ea typeface="Times New Roman" panose="02020603050405020304" pitchFamily="18" charset="0"/>
              </a:rPr>
              <a:t>- Britannia, </a:t>
            </a:r>
            <a:r>
              <a:rPr lang="en-US" sz="1400" kern="1400" dirty="0" err="1" smtClean="0">
                <a:effectLst/>
                <a:ea typeface="Times New Roman" panose="02020603050405020304" pitchFamily="18" charset="0"/>
              </a:rPr>
              <a:t>Itävalta</a:t>
            </a:r>
            <a:r>
              <a:rPr lang="en-US" sz="1400" kern="1400" dirty="0" smtClean="0">
                <a:effectLst/>
                <a:ea typeface="Times New Roman" panose="02020603050405020304" pitchFamily="18" charset="0"/>
              </a:rPr>
              <a:t>, </a:t>
            </a:r>
            <a:r>
              <a:rPr lang="en-US" sz="1400" kern="1400" dirty="0" err="1" smtClean="0">
                <a:effectLst/>
                <a:ea typeface="Times New Roman" panose="02020603050405020304" pitchFamily="18" charset="0"/>
              </a:rPr>
              <a:t>Kreikka</a:t>
            </a:r>
            <a:r>
              <a:rPr lang="en-US" sz="1400" kern="1400" dirty="0" smtClean="0">
                <a:effectLst/>
                <a:ea typeface="Times New Roman" panose="02020603050405020304" pitchFamily="18" charset="0"/>
              </a:rPr>
              <a:t>, </a:t>
            </a:r>
            <a:r>
              <a:rPr lang="en-US" sz="1400" kern="1400" dirty="0" err="1" smtClean="0">
                <a:effectLst/>
                <a:ea typeface="Times New Roman" panose="02020603050405020304" pitchFamily="18" charset="0"/>
              </a:rPr>
              <a:t>Puola</a:t>
            </a:r>
            <a:r>
              <a:rPr lang="en-US" sz="1400" kern="1400" dirty="0" smtClean="0">
                <a:effectLst/>
                <a:ea typeface="Times New Roman" panose="02020603050405020304" pitchFamily="18" charset="0"/>
              </a:rPr>
              <a:t>, </a:t>
            </a:r>
            <a:r>
              <a:rPr lang="en-US" sz="1400" kern="1400" dirty="0" err="1" smtClean="0">
                <a:effectLst/>
                <a:ea typeface="Times New Roman" panose="02020603050405020304" pitchFamily="18" charset="0"/>
              </a:rPr>
              <a:t>Ranska</a:t>
            </a:r>
            <a:r>
              <a:rPr lang="en-US" sz="1400" kern="1400" dirty="0" smtClean="0">
                <a:effectLst/>
                <a:ea typeface="Times New Roman" panose="02020603050405020304" pitchFamily="18" charset="0"/>
              </a:rPr>
              <a:t>, Romania, </a:t>
            </a:r>
            <a:r>
              <a:rPr lang="en-US" sz="1400" kern="1400" dirty="0" err="1" smtClean="0">
                <a:effectLst/>
                <a:ea typeface="Times New Roman" panose="02020603050405020304" pitchFamily="18" charset="0"/>
              </a:rPr>
              <a:t>Ruotsi</a:t>
            </a:r>
            <a:r>
              <a:rPr lang="en-US" sz="1400" kern="1400" dirty="0" smtClean="0">
                <a:effectLst/>
                <a:ea typeface="Times New Roman" panose="02020603050405020304" pitchFamily="18" charset="0"/>
              </a:rPr>
              <a:t>, </a:t>
            </a:r>
            <a:r>
              <a:rPr lang="en-US" sz="1400" kern="1400" dirty="0" err="1" smtClean="0">
                <a:effectLst/>
                <a:ea typeface="Times New Roman" panose="02020603050405020304" pitchFamily="18" charset="0"/>
              </a:rPr>
              <a:t>Saksa</a:t>
            </a:r>
            <a:r>
              <a:rPr lang="en-US" sz="1400" kern="1400" dirty="0" smtClean="0">
                <a:effectLst/>
                <a:ea typeface="Times New Roman" panose="02020603050405020304" pitchFamily="18" charset="0"/>
              </a:rPr>
              <a:t>, Slovakia, Slovenia, Suomi, </a:t>
            </a:r>
            <a:r>
              <a:rPr lang="en-US" sz="1400" kern="1400" dirty="0" err="1" smtClean="0">
                <a:effectLst/>
                <a:ea typeface="Times New Roman" panose="02020603050405020304" pitchFamily="18" charset="0"/>
              </a:rPr>
              <a:t>Sveitsi</a:t>
            </a:r>
            <a:r>
              <a:rPr lang="en-US" sz="1400" kern="1400" dirty="0" smtClean="0">
                <a:effectLst/>
                <a:ea typeface="Times New Roman" panose="02020603050405020304" pitchFamily="18" charset="0"/>
              </a:rPr>
              <a:t>, </a:t>
            </a:r>
            <a:r>
              <a:rPr lang="en-US" sz="1400" kern="1400" dirty="0" err="1" smtClean="0">
                <a:effectLst/>
                <a:ea typeface="Times New Roman" panose="02020603050405020304" pitchFamily="18" charset="0"/>
              </a:rPr>
              <a:t>Tanska</a:t>
            </a:r>
            <a:r>
              <a:rPr lang="en-US" sz="1400" kern="1400" dirty="0" smtClean="0">
                <a:effectLst/>
                <a:ea typeface="Times New Roman" panose="02020603050405020304" pitchFamily="18" charset="0"/>
              </a:rPr>
              <a:t>, </a:t>
            </a:r>
            <a:r>
              <a:rPr lang="en-US" sz="1400" kern="1400" dirty="0" err="1" smtClean="0">
                <a:effectLst/>
                <a:ea typeface="Times New Roman" panose="02020603050405020304" pitchFamily="18" charset="0"/>
              </a:rPr>
              <a:t>Tsekki</a:t>
            </a:r>
            <a:r>
              <a:rPr lang="en-US" sz="1400" kern="1400" dirty="0" smtClean="0">
                <a:effectLst/>
                <a:ea typeface="Times New Roman" panose="02020603050405020304" pitchFamily="18" charset="0"/>
              </a:rPr>
              <a:t>, </a:t>
            </a:r>
            <a:r>
              <a:rPr lang="en-US" sz="1400" kern="1400" dirty="0" err="1" smtClean="0">
                <a:effectLst/>
                <a:ea typeface="Times New Roman" panose="02020603050405020304" pitchFamily="18" charset="0"/>
              </a:rPr>
              <a:t>Unkari</a:t>
            </a:r>
            <a:r>
              <a:rPr lang="en-US" sz="1400" kern="1400" dirty="0" smtClean="0">
                <a:effectLst/>
                <a:ea typeface="Times New Roman" panose="02020603050405020304" pitchFamily="18" charset="0"/>
              </a:rPr>
              <a:t> ja </a:t>
            </a:r>
            <a:r>
              <a:rPr lang="en-US" sz="1400" kern="1400" dirty="0" err="1" smtClean="0">
                <a:effectLst/>
                <a:ea typeface="Times New Roman" panose="02020603050405020304" pitchFamily="18" charset="0"/>
              </a:rPr>
              <a:t>Venäjä</a:t>
            </a:r>
            <a:r>
              <a:rPr lang="en-US" sz="1400" kern="1400" dirty="0" smtClean="0">
                <a:effectLst/>
                <a:ea typeface="Times New Roman" panose="02020603050405020304" pitchFamily="18" charset="0"/>
              </a:rPr>
              <a:t>.</a:t>
            </a:r>
            <a:endParaRPr lang="fi-FI" sz="1400" kern="1400" dirty="0" smtClean="0">
              <a:effectLst/>
              <a:ea typeface="Times New Roman" panose="02020603050405020304" pitchFamily="18" charset="0"/>
            </a:endParaRPr>
          </a:p>
          <a:p>
            <a:pPr hangingPunct="0">
              <a:spcAft>
                <a:spcPts val="0"/>
              </a:spcAft>
            </a:pPr>
            <a:r>
              <a:rPr lang="en-US" sz="1400" kern="1400" dirty="0" smtClean="0">
                <a:effectLst/>
                <a:ea typeface="Times New Roman" panose="02020603050405020304" pitchFamily="18" charset="0"/>
              </a:rPr>
              <a:t>Suomi on </a:t>
            </a:r>
            <a:r>
              <a:rPr lang="en-US" sz="1400" kern="1400" dirty="0" err="1" smtClean="0">
                <a:effectLst/>
                <a:ea typeface="Times New Roman" panose="02020603050405020304" pitchFamily="18" charset="0"/>
              </a:rPr>
              <a:t>ollut</a:t>
            </a:r>
            <a:r>
              <a:rPr lang="en-US" sz="1400" kern="14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en-US" sz="1400" kern="1400" dirty="0" err="1" smtClean="0">
                <a:effectLst/>
                <a:ea typeface="Times New Roman" panose="02020603050405020304" pitchFamily="18" charset="0"/>
              </a:rPr>
              <a:t>mukana</a:t>
            </a:r>
            <a:r>
              <a:rPr lang="en-US" sz="1400" kern="14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en-US" sz="1400" kern="1400" dirty="0" err="1" smtClean="0">
                <a:effectLst/>
                <a:ea typeface="Times New Roman" panose="02020603050405020304" pitchFamily="18" charset="0"/>
              </a:rPr>
              <a:t>vuodesta</a:t>
            </a:r>
            <a:r>
              <a:rPr lang="en-US" sz="1400" kern="1400" dirty="0" smtClean="0">
                <a:effectLst/>
                <a:ea typeface="Times New Roman" panose="02020603050405020304" pitchFamily="18" charset="0"/>
              </a:rPr>
              <a:t> 2010. </a:t>
            </a:r>
            <a:r>
              <a:rPr lang="en-US" sz="1400" kern="1400" dirty="0" err="1" smtClean="0">
                <a:effectLst/>
                <a:ea typeface="Times New Roman" panose="02020603050405020304" pitchFamily="18" charset="0"/>
              </a:rPr>
              <a:t>Komissio</a:t>
            </a:r>
            <a:r>
              <a:rPr lang="en-US" sz="1400" kern="14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en-US" sz="1400" kern="1400" dirty="0" err="1" smtClean="0">
                <a:effectLst/>
                <a:ea typeface="Times New Roman" panose="02020603050405020304" pitchFamily="18" charset="0"/>
              </a:rPr>
              <a:t>kokoontuu</a:t>
            </a:r>
            <a:r>
              <a:rPr lang="en-US" sz="1400" kern="14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en-US" sz="1400" kern="1400" dirty="0" err="1" smtClean="0">
                <a:effectLst/>
                <a:ea typeface="Times New Roman" panose="02020603050405020304" pitchFamily="18" charset="0"/>
              </a:rPr>
              <a:t>parittomana</a:t>
            </a:r>
            <a:r>
              <a:rPr lang="en-US" sz="1400" kern="14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en-US" sz="1400" kern="1400" dirty="0" err="1" smtClean="0">
                <a:effectLst/>
                <a:ea typeface="Times New Roman" panose="02020603050405020304" pitchFamily="18" charset="0"/>
              </a:rPr>
              <a:t>vuonna</a:t>
            </a:r>
            <a:r>
              <a:rPr lang="en-US" sz="1400" kern="14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en-US" sz="1400" kern="1400" dirty="0" err="1" smtClean="0">
                <a:effectLst/>
                <a:ea typeface="Times New Roman" panose="02020603050405020304" pitchFamily="18" charset="0"/>
              </a:rPr>
              <a:t>Tsekin</a:t>
            </a:r>
            <a:r>
              <a:rPr lang="en-US" sz="1400" kern="14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en-US" sz="1400" kern="1400" dirty="0" err="1" smtClean="0">
                <a:effectLst/>
                <a:ea typeface="Times New Roman" panose="02020603050405020304" pitchFamily="18" charset="0"/>
              </a:rPr>
              <a:t>Pribyslavissa</a:t>
            </a:r>
            <a:r>
              <a:rPr lang="en-US" sz="1400" kern="1400" dirty="0" smtClean="0">
                <a:effectLst/>
                <a:ea typeface="Times New Roman" panose="02020603050405020304" pitchFamily="18" charset="0"/>
              </a:rPr>
              <a:t> ja </a:t>
            </a:r>
            <a:r>
              <a:rPr lang="en-US" sz="1400" kern="1400" dirty="0" err="1" smtClean="0">
                <a:effectLst/>
                <a:ea typeface="Times New Roman" panose="02020603050405020304" pitchFamily="18" charset="0"/>
              </a:rPr>
              <a:t>parillisena</a:t>
            </a:r>
            <a:r>
              <a:rPr lang="en-US" sz="1400" kern="14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en-US" sz="1400" kern="1400" dirty="0" err="1" smtClean="0">
                <a:effectLst/>
                <a:ea typeface="Times New Roman" panose="02020603050405020304" pitchFamily="18" charset="0"/>
              </a:rPr>
              <a:t>vuonna</a:t>
            </a:r>
            <a:r>
              <a:rPr lang="en-US" sz="1400" kern="14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en-US" sz="1400" kern="1400" dirty="0" err="1" smtClean="0">
                <a:effectLst/>
                <a:ea typeface="Times New Roman" panose="02020603050405020304" pitchFamily="18" charset="0"/>
              </a:rPr>
              <a:t>jossain</a:t>
            </a:r>
            <a:r>
              <a:rPr lang="en-US" sz="1400" kern="14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en-US" sz="1400" kern="1400" dirty="0" err="1" smtClean="0">
                <a:effectLst/>
                <a:ea typeface="Times New Roman" panose="02020603050405020304" pitchFamily="18" charset="0"/>
              </a:rPr>
              <a:t>jäsenmaassa</a:t>
            </a:r>
            <a:r>
              <a:rPr lang="en-US" sz="1400" kern="1400" dirty="0" smtClean="0">
                <a:effectLst/>
                <a:ea typeface="Times New Roman" panose="02020603050405020304" pitchFamily="18" charset="0"/>
              </a:rPr>
              <a:t>. </a:t>
            </a:r>
            <a:r>
              <a:rPr lang="en-US" sz="1400" kern="1400" dirty="0" err="1" smtClean="0">
                <a:effectLst/>
                <a:ea typeface="Times New Roman" panose="02020603050405020304" pitchFamily="18" charset="0"/>
              </a:rPr>
              <a:t>Tänä</a:t>
            </a:r>
            <a:r>
              <a:rPr lang="en-US" sz="1400" kern="14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en-US" sz="1400" kern="1400" dirty="0" err="1" smtClean="0">
                <a:effectLst/>
                <a:ea typeface="Times New Roman" panose="02020603050405020304" pitchFamily="18" charset="0"/>
              </a:rPr>
              <a:t>vuonna</a:t>
            </a:r>
            <a:r>
              <a:rPr lang="en-US" sz="1400" kern="14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en-US" sz="1400" kern="1400" dirty="0" err="1" smtClean="0">
                <a:effectLst/>
                <a:ea typeface="Times New Roman" panose="02020603050405020304" pitchFamily="18" charset="0"/>
              </a:rPr>
              <a:t>tapaaminen</a:t>
            </a:r>
            <a:r>
              <a:rPr lang="en-US" sz="1400" kern="14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en-US" sz="1400" kern="1400" dirty="0" err="1" smtClean="0">
                <a:effectLst/>
                <a:ea typeface="Times New Roman" panose="02020603050405020304" pitchFamily="18" charset="0"/>
              </a:rPr>
              <a:t>oli</a:t>
            </a:r>
            <a:r>
              <a:rPr lang="en-US" sz="1400" kern="14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en-US" sz="1400" kern="1400" dirty="0" err="1" smtClean="0">
                <a:effectLst/>
                <a:ea typeface="Times New Roman" panose="02020603050405020304" pitchFamily="18" charset="0"/>
              </a:rPr>
              <a:t>Saksan</a:t>
            </a:r>
            <a:r>
              <a:rPr lang="en-US" sz="1400" kern="14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en-US" sz="1400" kern="1400" dirty="0" err="1" smtClean="0">
                <a:effectLst/>
                <a:ea typeface="Times New Roman" panose="02020603050405020304" pitchFamily="18" charset="0"/>
              </a:rPr>
              <a:t>Cellessä</a:t>
            </a:r>
            <a:r>
              <a:rPr lang="en-US" sz="1400" kern="1400" dirty="0" smtClean="0">
                <a:effectLst/>
                <a:ea typeface="Times New Roman" panose="02020603050405020304" pitchFamily="18" charset="0"/>
              </a:rPr>
              <a:t>.</a:t>
            </a:r>
            <a:endParaRPr lang="fi-FI" sz="1400" kern="1400" dirty="0" smtClean="0">
              <a:effectLst/>
              <a:ea typeface="Times New Roman" panose="02020603050405020304" pitchFamily="18" charset="0"/>
            </a:endParaRPr>
          </a:p>
          <a:p>
            <a:pPr hangingPunct="0">
              <a:spcAft>
                <a:spcPts val="0"/>
              </a:spcAft>
            </a:pPr>
            <a:endParaRPr lang="en-US" sz="1400" kern="1400" dirty="0">
              <a:ea typeface="Times New Roman" panose="02020603050405020304" pitchFamily="18" charset="0"/>
            </a:endParaRPr>
          </a:p>
          <a:p>
            <a:pPr hangingPunct="0"/>
            <a:r>
              <a:rPr lang="fi-FI" sz="1400" b="1" dirty="0"/>
              <a:t>Vuositapaamisten kulku</a:t>
            </a:r>
            <a:endParaRPr lang="fi-FI" sz="1400" dirty="0"/>
          </a:p>
          <a:p>
            <a:pPr hangingPunct="0"/>
            <a:r>
              <a:rPr lang="fi-FI" sz="1400" dirty="0"/>
              <a:t>Komissio kokoontuu kolmipäiväiseen tapahtumaan syys-lokakuun vaihteessa noin viikon aikahaarukassa. Viralliset kokousasiat käsitellään </a:t>
            </a:r>
            <a:r>
              <a:rPr lang="fi-FI" sz="1400" u="sng" dirty="0"/>
              <a:t>ensimmäisenä kokouspäivänä.</a:t>
            </a:r>
            <a:endParaRPr lang="fi-FI" sz="1400" dirty="0"/>
          </a:p>
          <a:p>
            <a:pPr hangingPunct="0"/>
            <a:r>
              <a:rPr lang="fi-FI" sz="1400" dirty="0"/>
              <a:t>Jäsenmaissa on runsaasti palomuseoita, jotka eivät kuitenkaan täytä ”oikean” palomuseon vaatimuksia, ja kun sama näyttää olevan tilanne ”</a:t>
            </a:r>
            <a:r>
              <a:rPr lang="fi-FI" sz="1400" dirty="0" err="1"/>
              <a:t>oldtimereittenkin</a:t>
            </a:r>
            <a:r>
              <a:rPr lang="fi-FI" sz="1400" dirty="0"/>
              <a:t>” kohdalla, komission kokouksissa juuri nuo komission perustamisajankohtana tärkeiksi nähdyt aiheet eivät minun vuosinani ole juurikaan esityslistalla olleet</a:t>
            </a:r>
            <a:r>
              <a:rPr lang="fi-FI" sz="1400" dirty="0" smtClean="0"/>
              <a:t>.</a:t>
            </a:r>
          </a:p>
          <a:p>
            <a:pPr hangingPunct="0"/>
            <a:endParaRPr lang="fi-FI" sz="1400" dirty="0"/>
          </a:p>
          <a:p>
            <a:pPr hangingPunct="0"/>
            <a:r>
              <a:rPr lang="fi-FI" sz="1400" dirty="0"/>
              <a:t>Päivien päällimmäiseksi anniksi on noussut </a:t>
            </a:r>
            <a:r>
              <a:rPr lang="fi-FI" sz="1400" dirty="0" err="1"/>
              <a:t>Working</a:t>
            </a:r>
            <a:r>
              <a:rPr lang="fi-FI" sz="1400" dirty="0"/>
              <a:t> Group on </a:t>
            </a:r>
            <a:r>
              <a:rPr lang="fi-FI" sz="1400" dirty="0" err="1"/>
              <a:t>the</a:t>
            </a:r>
            <a:r>
              <a:rPr lang="fi-FI" sz="1400" dirty="0"/>
              <a:t> </a:t>
            </a:r>
            <a:r>
              <a:rPr lang="fi-FI" sz="1400" dirty="0" err="1"/>
              <a:t>History</a:t>
            </a:r>
            <a:r>
              <a:rPr lang="fi-FI" sz="1400" dirty="0"/>
              <a:t> -</a:t>
            </a:r>
            <a:r>
              <a:rPr lang="fi-FI" sz="1400" b="1" dirty="0"/>
              <a:t>työryhmän </a:t>
            </a:r>
            <a:r>
              <a:rPr lang="fi-FI" sz="1400" dirty="0"/>
              <a:t>anti</a:t>
            </a:r>
            <a:r>
              <a:rPr lang="fi-FI" sz="1400" b="1" dirty="0"/>
              <a:t>,</a:t>
            </a:r>
            <a:r>
              <a:rPr lang="fi-FI" sz="1400" dirty="0"/>
              <a:t> </a:t>
            </a:r>
            <a:r>
              <a:rPr lang="fi-FI" sz="1400" u="sng" dirty="0"/>
              <a:t>toisena kokouspäivänä</a:t>
            </a:r>
            <a:r>
              <a:rPr lang="fi-FI" sz="1400" dirty="0"/>
              <a:t> </a:t>
            </a:r>
            <a:r>
              <a:rPr lang="fi-FI" sz="1400" u="sng" dirty="0"/>
              <a:t>j</a:t>
            </a:r>
            <a:r>
              <a:rPr lang="fi-FI" sz="1400" dirty="0"/>
              <a:t>ärjestettävä palokuntahistoriasta kiinnostuneiden seminaari. Osanottajista valtaosa on Saksasta ja Itävallasta. 2014 teema oli “Schools and </a:t>
            </a:r>
            <a:r>
              <a:rPr lang="fi-FI" sz="1400" dirty="0" err="1"/>
              <a:t>training</a:t>
            </a:r>
            <a:r>
              <a:rPr lang="fi-FI" sz="1400" dirty="0"/>
              <a:t> </a:t>
            </a:r>
            <a:r>
              <a:rPr lang="fi-FI" sz="1400" dirty="0" err="1"/>
              <a:t>centres</a:t>
            </a:r>
            <a:r>
              <a:rPr lang="fi-FI" sz="1400" dirty="0"/>
              <a:t> in </a:t>
            </a:r>
            <a:r>
              <a:rPr lang="fi-FI" sz="1400" dirty="0" err="1"/>
              <a:t>fire</a:t>
            </a:r>
            <a:r>
              <a:rPr lang="fi-FI" sz="1400" dirty="0"/>
              <a:t> </a:t>
            </a:r>
            <a:r>
              <a:rPr lang="fi-FI" sz="1400" dirty="0" err="1"/>
              <a:t>brigades</a:t>
            </a:r>
            <a:r>
              <a:rPr lang="fi-FI" sz="1400" dirty="0"/>
              <a:t>”.</a:t>
            </a:r>
          </a:p>
          <a:p>
            <a:pPr hangingPunct="0"/>
            <a:r>
              <a:rPr lang="fi-FI" sz="1400" dirty="0"/>
              <a:t>Kunkin vuoden teemasta julkaistaan mittava teos. Teemakirjoitusten laatiminen on voimakkaasti etupainotteinen, joten teos on valmis tuote jaettavaksi kirjoittajille ja muille ostettavaksi jo seminaarin aikana.</a:t>
            </a:r>
          </a:p>
          <a:p>
            <a:pPr hangingPunct="0"/>
            <a:r>
              <a:rPr lang="fi-FI" sz="1400" dirty="0"/>
              <a:t>Historiatyöryhmän kokousalku on keskieurooppalaisperinteinen, ansio- ja kunniamerkkien jakamisseremonia. Se on kerta toisensa jälkeen kestänyt vähintään 2 tuntia yhteen menoon, kun jäsenmaat käyttävät tilaisuuden perin pohjin hyväkseen.</a:t>
            </a:r>
          </a:p>
          <a:p>
            <a:pPr hangingPunct="0"/>
            <a:r>
              <a:rPr lang="fi-FI" sz="1400" dirty="0"/>
              <a:t> </a:t>
            </a:r>
          </a:p>
          <a:p>
            <a:pPr hangingPunct="0"/>
            <a:r>
              <a:rPr lang="fi-FI" sz="1400" dirty="0"/>
              <a:t>Komission/historiatyöryhmän mielenkiintoiseksi lisäohjelmaksi ovat viime vuosina nousseet </a:t>
            </a:r>
            <a:r>
              <a:rPr lang="fi-FI" sz="1400" u="sng" dirty="0"/>
              <a:t>kolmannen kokouspäivän </a:t>
            </a:r>
            <a:r>
              <a:rPr lang="fi-FI" sz="1400" dirty="0"/>
              <a:t>tutustumiskäynnit. Vuonna 2014 komission ja työryhmän kokouspaikka sellaisenaan oli mielenkiintoinen: palokoulu Saksan </a:t>
            </a:r>
            <a:r>
              <a:rPr lang="fi-FI" sz="1400" dirty="0" err="1"/>
              <a:t>Cellessä</a:t>
            </a:r>
            <a:r>
              <a:rPr lang="fi-FI" sz="1400" dirty="0"/>
              <a:t>.</a:t>
            </a:r>
          </a:p>
          <a:p>
            <a:pPr hangingPunct="0"/>
            <a:r>
              <a:rPr lang="fi-FI" sz="1400" dirty="0"/>
              <a:t> </a:t>
            </a:r>
          </a:p>
          <a:p>
            <a:pPr hangingPunct="0"/>
            <a:endParaRPr lang="fi-FI" sz="1400" dirty="0"/>
          </a:p>
          <a:p>
            <a:pPr hangingPunct="0"/>
            <a:r>
              <a:rPr lang="fi-FI" sz="1400" dirty="0"/>
              <a:t> </a:t>
            </a:r>
          </a:p>
          <a:p>
            <a:pPr hangingPunct="0">
              <a:spcAft>
                <a:spcPts val="0"/>
              </a:spcAft>
            </a:pPr>
            <a:endParaRPr lang="fi-FI" sz="1400" kern="14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43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/>
        </p:nvSpPr>
        <p:spPr>
          <a:xfrm>
            <a:off x="641683" y="329965"/>
            <a:ext cx="8414085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spcAft>
                <a:spcPts val="0"/>
              </a:spcAft>
            </a:pPr>
            <a:r>
              <a:rPr lang="fi-FI" sz="1200" b="1" kern="1400" dirty="0" smtClean="0">
                <a:effectLst/>
                <a:ea typeface="Times New Roman" panose="02020603050405020304" pitchFamily="18" charset="0"/>
                <a:cs typeface="Rod" panose="02030509050101010101" pitchFamily="49" charset="-79"/>
              </a:rPr>
              <a:t>Teemat 2010- 2014:</a:t>
            </a:r>
            <a:endParaRPr lang="fi-FI" sz="1200" kern="1400" dirty="0" smtClean="0">
              <a:effectLst/>
              <a:ea typeface="Times New Roman" panose="02020603050405020304" pitchFamily="18" charset="0"/>
              <a:cs typeface="Rod" panose="02030509050101010101" pitchFamily="49" charset="-79"/>
            </a:endParaRPr>
          </a:p>
          <a:p>
            <a:pPr hangingPunct="0">
              <a:spcAft>
                <a:spcPts val="0"/>
              </a:spcAft>
            </a:pPr>
            <a:r>
              <a:rPr lang="fi-FI" sz="1200" kern="1400" dirty="0" err="1" smtClean="0">
                <a:effectLst/>
                <a:ea typeface="Times New Roman" panose="02020603050405020304" pitchFamily="18" charset="0"/>
                <a:cs typeface="Rod" panose="02030509050101010101" pitchFamily="49" charset="-79"/>
              </a:rPr>
              <a:t>Varazdin</a:t>
            </a:r>
            <a:r>
              <a:rPr lang="fi-FI" sz="1200" kern="1400" dirty="0" smtClean="0">
                <a:effectLst/>
                <a:ea typeface="Times New Roman" panose="02020603050405020304" pitchFamily="18" charset="0"/>
                <a:cs typeface="Rod" panose="02030509050101010101" pitchFamily="49" charset="-79"/>
              </a:rPr>
              <a:t>, Kroatia 2010: </a:t>
            </a:r>
            <a:r>
              <a:rPr lang="fi-FI" sz="1200" i="1" kern="1400" dirty="0" smtClean="0">
                <a:effectLst/>
                <a:ea typeface="Times New Roman" panose="02020603050405020304" pitchFamily="18" charset="0"/>
                <a:cs typeface="Rod" panose="02030509050101010101" pitchFamily="49" charset="-79"/>
              </a:rPr>
              <a:t>Palokuntien kansallinen keskusjärjestötoiminta</a:t>
            </a:r>
            <a:endParaRPr lang="fi-FI" sz="1200" kern="1400" dirty="0" smtClean="0">
              <a:effectLst/>
              <a:ea typeface="Times New Roman" panose="02020603050405020304" pitchFamily="18" charset="0"/>
              <a:cs typeface="Rod" panose="02030509050101010101" pitchFamily="49" charset="-79"/>
            </a:endParaRPr>
          </a:p>
          <a:p>
            <a:pPr hangingPunct="0">
              <a:spcAft>
                <a:spcPts val="0"/>
              </a:spcAft>
            </a:pPr>
            <a:r>
              <a:rPr lang="fi-FI" sz="1200" kern="1400" dirty="0" smtClean="0">
                <a:effectLst/>
                <a:ea typeface="Times New Roman" panose="02020603050405020304" pitchFamily="18" charset="0"/>
                <a:cs typeface="Rod" panose="02030509050101010101" pitchFamily="49" charset="-79"/>
              </a:rPr>
              <a:t>Suomi: ”SPEK - yleisestä palokuntaliitosta pelastusalan keskusjärjestöksi”.</a:t>
            </a:r>
          </a:p>
          <a:p>
            <a:pPr hangingPunct="0">
              <a:spcAft>
                <a:spcPts val="0"/>
              </a:spcAft>
            </a:pPr>
            <a:r>
              <a:rPr lang="fi-FI" sz="1200" kern="1400" dirty="0" smtClean="0">
                <a:effectLst/>
                <a:ea typeface="Times New Roman" panose="02020603050405020304" pitchFamily="18" charset="0"/>
                <a:cs typeface="Rod" panose="02030509050101010101" pitchFamily="49" charset="-79"/>
              </a:rPr>
              <a:t> </a:t>
            </a:r>
          </a:p>
          <a:p>
            <a:pPr hangingPunct="0">
              <a:spcAft>
                <a:spcPts val="0"/>
              </a:spcAft>
            </a:pPr>
            <a:r>
              <a:rPr lang="fi-FI" sz="1200" kern="1400" dirty="0" err="1" smtClean="0">
                <a:effectLst/>
                <a:ea typeface="Times New Roman" panose="02020603050405020304" pitchFamily="18" charset="0"/>
                <a:cs typeface="Rod" panose="02030509050101010101" pitchFamily="49" charset="-79"/>
              </a:rPr>
              <a:t>Pribyslav</a:t>
            </a:r>
            <a:r>
              <a:rPr lang="fi-FI" sz="1200" kern="1400" dirty="0" smtClean="0">
                <a:effectLst/>
                <a:ea typeface="Times New Roman" panose="02020603050405020304" pitchFamily="18" charset="0"/>
                <a:cs typeface="Rod" panose="02030509050101010101" pitchFamily="49" charset="-79"/>
              </a:rPr>
              <a:t>, 2011: </a:t>
            </a:r>
            <a:r>
              <a:rPr lang="fi-FI" sz="1200" i="1" kern="1400" dirty="0" smtClean="0">
                <a:effectLst/>
                <a:ea typeface="Times New Roman" panose="02020603050405020304" pitchFamily="18" charset="0"/>
                <a:cs typeface="Rod" panose="02030509050101010101" pitchFamily="49" charset="-79"/>
              </a:rPr>
              <a:t>Voimistelu ja palokuntaliike</a:t>
            </a:r>
            <a:endParaRPr lang="fi-FI" sz="1200" kern="1400" dirty="0" smtClean="0">
              <a:effectLst/>
              <a:ea typeface="Times New Roman" panose="02020603050405020304" pitchFamily="18" charset="0"/>
              <a:cs typeface="Rod" panose="02030509050101010101" pitchFamily="49" charset="-79"/>
            </a:endParaRPr>
          </a:p>
          <a:p>
            <a:pPr hangingPunct="0">
              <a:spcAft>
                <a:spcPts val="0"/>
              </a:spcAft>
            </a:pPr>
            <a:r>
              <a:rPr lang="fi-FI" sz="1200" kern="1400" dirty="0" smtClean="0">
                <a:effectLst/>
                <a:ea typeface="Times New Roman" panose="02020603050405020304" pitchFamily="18" charset="0"/>
                <a:cs typeface="Rod" panose="02030509050101010101" pitchFamily="49" charset="-79"/>
              </a:rPr>
              <a:t>”Suomi: Voimisteluliike tuli Suomeen vapaaehtoisten palokuntien alaosastoina”.</a:t>
            </a:r>
          </a:p>
          <a:p>
            <a:pPr hangingPunct="0">
              <a:spcAft>
                <a:spcPts val="0"/>
              </a:spcAft>
            </a:pPr>
            <a:r>
              <a:rPr lang="fi-FI" sz="1200" kern="1400" dirty="0" smtClean="0">
                <a:effectLst/>
                <a:ea typeface="Times New Roman" panose="02020603050405020304" pitchFamily="18" charset="0"/>
                <a:cs typeface="Rod" panose="02030509050101010101" pitchFamily="49" charset="-79"/>
              </a:rPr>
              <a:t> </a:t>
            </a:r>
          </a:p>
          <a:p>
            <a:pPr hangingPunct="0">
              <a:spcAft>
                <a:spcPts val="0"/>
              </a:spcAft>
            </a:pPr>
            <a:r>
              <a:rPr lang="fi-FI" sz="1200" kern="1400" dirty="0" err="1" smtClean="0">
                <a:effectLst/>
                <a:ea typeface="Times New Roman" panose="02020603050405020304" pitchFamily="18" charset="0"/>
                <a:cs typeface="Rod" panose="02030509050101010101" pitchFamily="49" charset="-79"/>
              </a:rPr>
              <a:t>Arnheim</a:t>
            </a:r>
            <a:r>
              <a:rPr lang="fi-FI" sz="1200" kern="1400" dirty="0" smtClean="0">
                <a:effectLst/>
                <a:ea typeface="Times New Roman" panose="02020603050405020304" pitchFamily="18" charset="0"/>
                <a:cs typeface="Rod" panose="02030509050101010101" pitchFamily="49" charset="-79"/>
              </a:rPr>
              <a:t>, Hollanti 2012: </a:t>
            </a:r>
            <a:r>
              <a:rPr lang="fi-FI" sz="1200" i="1" kern="1400" dirty="0" smtClean="0">
                <a:effectLst/>
                <a:ea typeface="Times New Roman" panose="02020603050405020304" pitchFamily="18" charset="0"/>
                <a:cs typeface="Rod" panose="02030509050101010101" pitchFamily="49" charset="-79"/>
              </a:rPr>
              <a:t>Ammattipalokuntien synty ja kehitys</a:t>
            </a:r>
            <a:endParaRPr lang="fi-FI" sz="1200" kern="1400" dirty="0" smtClean="0">
              <a:effectLst/>
              <a:ea typeface="Times New Roman" panose="02020603050405020304" pitchFamily="18" charset="0"/>
              <a:cs typeface="Rod" panose="02030509050101010101" pitchFamily="49" charset="-79"/>
            </a:endParaRPr>
          </a:p>
          <a:p>
            <a:pPr hangingPunct="0">
              <a:spcAft>
                <a:spcPts val="0"/>
              </a:spcAft>
            </a:pPr>
            <a:r>
              <a:rPr lang="fi-FI" sz="1200" kern="1400" dirty="0" smtClean="0">
                <a:effectLst/>
                <a:ea typeface="Times New Roman" panose="02020603050405020304" pitchFamily="18" charset="0"/>
                <a:cs typeface="Rod" panose="02030509050101010101" pitchFamily="49" charset="-79"/>
              </a:rPr>
              <a:t>Suomi: ”Ammattipalokuntien synty ja kehitys Suomessa”</a:t>
            </a:r>
          </a:p>
          <a:p>
            <a:pPr hangingPunct="0">
              <a:spcAft>
                <a:spcPts val="0"/>
              </a:spcAft>
            </a:pPr>
            <a:r>
              <a:rPr lang="fi-FI" sz="1200" kern="1400" dirty="0" smtClean="0">
                <a:effectLst/>
                <a:ea typeface="Times New Roman" panose="02020603050405020304" pitchFamily="18" charset="0"/>
                <a:cs typeface="Rod" panose="02030509050101010101" pitchFamily="49" charset="-79"/>
              </a:rPr>
              <a:t> </a:t>
            </a:r>
          </a:p>
          <a:p>
            <a:pPr hangingPunct="0">
              <a:spcAft>
                <a:spcPts val="0"/>
              </a:spcAft>
            </a:pPr>
            <a:r>
              <a:rPr lang="fi-FI" sz="1200" kern="1400" dirty="0" err="1" smtClean="0">
                <a:effectLst/>
                <a:ea typeface="Times New Roman" panose="02020603050405020304" pitchFamily="18" charset="0"/>
                <a:cs typeface="Rod" panose="02030509050101010101" pitchFamily="49" charset="-79"/>
              </a:rPr>
              <a:t>Pribyslav</a:t>
            </a:r>
            <a:r>
              <a:rPr lang="fi-FI" sz="1200" kern="1400" dirty="0" smtClean="0">
                <a:effectLst/>
                <a:ea typeface="Times New Roman" panose="02020603050405020304" pitchFamily="18" charset="0"/>
                <a:cs typeface="Rod" panose="02030509050101010101" pitchFamily="49" charset="-79"/>
              </a:rPr>
              <a:t>, 2013:</a:t>
            </a:r>
            <a:r>
              <a:rPr lang="fi-FI" sz="1200" i="1" kern="1400" dirty="0" smtClean="0">
                <a:effectLst/>
                <a:ea typeface="Times New Roman" panose="02020603050405020304" pitchFamily="18" charset="0"/>
                <a:cs typeface="Rod" panose="02030509050101010101" pitchFamily="49" charset="-79"/>
              </a:rPr>
              <a:t> Pelastustoiminnan kehitys palokunnissa</a:t>
            </a:r>
            <a:endParaRPr lang="fi-FI" sz="1200" kern="1400" dirty="0" smtClean="0">
              <a:effectLst/>
              <a:ea typeface="Times New Roman" panose="02020603050405020304" pitchFamily="18" charset="0"/>
              <a:cs typeface="Rod" panose="02030509050101010101" pitchFamily="49" charset="-79"/>
            </a:endParaRPr>
          </a:p>
          <a:p>
            <a:pPr hangingPunct="0">
              <a:spcAft>
                <a:spcPts val="0"/>
              </a:spcAft>
            </a:pPr>
            <a:r>
              <a:rPr lang="fi-FI" sz="1200" kern="1400" dirty="0" smtClean="0">
                <a:effectLst/>
                <a:ea typeface="Times New Roman" panose="02020603050405020304" pitchFamily="18" charset="0"/>
                <a:cs typeface="Rod" panose="02030509050101010101" pitchFamily="49" charset="-79"/>
              </a:rPr>
              <a:t>Suomi: ”Suomen palokuntien kehitys palokunnista pelastuskunniksi ja ensihoito-organisaatioksi”</a:t>
            </a:r>
          </a:p>
          <a:p>
            <a:pPr hangingPunct="0">
              <a:spcAft>
                <a:spcPts val="0"/>
              </a:spcAft>
            </a:pPr>
            <a:r>
              <a:rPr lang="fi-FI" sz="1200" kern="1400" dirty="0" smtClean="0">
                <a:effectLst/>
                <a:ea typeface="Times New Roman" panose="02020603050405020304" pitchFamily="18" charset="0"/>
                <a:cs typeface="Rod" panose="02030509050101010101" pitchFamily="49" charset="-79"/>
              </a:rPr>
              <a:t> </a:t>
            </a:r>
          </a:p>
          <a:p>
            <a:pPr hangingPunct="0">
              <a:spcAft>
                <a:spcPts val="0"/>
              </a:spcAft>
            </a:pPr>
            <a:r>
              <a:rPr lang="fi-FI" sz="1200" kern="1400" dirty="0" err="1" smtClean="0">
                <a:effectLst/>
                <a:ea typeface="Times New Roman" panose="02020603050405020304" pitchFamily="18" charset="0"/>
                <a:cs typeface="Rod" panose="02030509050101010101" pitchFamily="49" charset="-79"/>
              </a:rPr>
              <a:t>Celle</a:t>
            </a:r>
            <a:r>
              <a:rPr lang="fi-FI" sz="1200" kern="1400" dirty="0" smtClean="0">
                <a:effectLst/>
                <a:ea typeface="Times New Roman" panose="02020603050405020304" pitchFamily="18" charset="0"/>
                <a:cs typeface="Rod" panose="02030509050101010101" pitchFamily="49" charset="-79"/>
              </a:rPr>
              <a:t>, Saksa 2014: </a:t>
            </a:r>
            <a:r>
              <a:rPr lang="fi-FI" sz="1200" i="1" kern="1400" dirty="0" smtClean="0">
                <a:effectLst/>
                <a:ea typeface="Times New Roman" panose="02020603050405020304" pitchFamily="18" charset="0"/>
                <a:cs typeface="Rod" panose="02030509050101010101" pitchFamily="49" charset="-79"/>
              </a:rPr>
              <a:t>Palokuntien koulut ja harjoituskeskukset</a:t>
            </a:r>
            <a:endParaRPr lang="fi-FI" sz="1200" kern="1400" dirty="0" smtClean="0">
              <a:effectLst/>
              <a:ea typeface="Times New Roman" panose="02020603050405020304" pitchFamily="18" charset="0"/>
              <a:cs typeface="Rod" panose="02030509050101010101" pitchFamily="49" charset="-79"/>
            </a:endParaRPr>
          </a:p>
          <a:p>
            <a:pPr hangingPunct="0">
              <a:spcAft>
                <a:spcPts val="0"/>
              </a:spcAft>
            </a:pPr>
            <a:r>
              <a:rPr lang="fi-FI" sz="1200" kern="1400" dirty="0" smtClean="0">
                <a:effectLst/>
                <a:ea typeface="Times New Roman" panose="02020603050405020304" pitchFamily="18" charset="0"/>
                <a:cs typeface="Rod" panose="02030509050101010101" pitchFamily="49" charset="-79"/>
              </a:rPr>
              <a:t>Suomi: ”Palokuntakoulutuksella Suomessa tasan sata vuotta vanha historia”</a:t>
            </a:r>
          </a:p>
          <a:p>
            <a:pPr hangingPunct="0">
              <a:spcAft>
                <a:spcPts val="0"/>
              </a:spcAft>
            </a:pPr>
            <a:endParaRPr lang="fi-FI" sz="1200" kern="1400" dirty="0">
              <a:ea typeface="Times New Roman" panose="02020603050405020304" pitchFamily="18" charset="0"/>
              <a:cs typeface="Rod" panose="02030509050101010101" pitchFamily="49" charset="-79"/>
            </a:endParaRPr>
          </a:p>
          <a:p>
            <a:pPr hangingPunct="0"/>
            <a:r>
              <a:rPr lang="fi-FI" sz="1200" b="1" dirty="0"/>
              <a:t>Komission kokous 2014</a:t>
            </a:r>
            <a:endParaRPr lang="fi-FI" sz="1200" dirty="0"/>
          </a:p>
          <a:p>
            <a:pPr hangingPunct="0"/>
            <a:r>
              <a:rPr lang="fi-FI" sz="1200" dirty="0"/>
              <a:t>Komission kokous järjestettiin palokoulussa </a:t>
            </a:r>
            <a:r>
              <a:rPr lang="fi-FI" sz="1200" dirty="0" err="1"/>
              <a:t>Pohjois</a:t>
            </a:r>
            <a:r>
              <a:rPr lang="fi-FI" sz="1200" dirty="0"/>
              <a:t>-Saksan </a:t>
            </a:r>
            <a:r>
              <a:rPr lang="fi-FI" sz="1200" dirty="0" err="1"/>
              <a:t>Cellessä</a:t>
            </a:r>
            <a:r>
              <a:rPr lang="fi-FI" sz="1200" dirty="0"/>
              <a:t> 1.-3. 10. 2014.</a:t>
            </a:r>
          </a:p>
          <a:p>
            <a:pPr hangingPunct="0"/>
            <a:r>
              <a:rPr lang="fi-FI" sz="1200" dirty="0"/>
              <a:t>Perhejuhlan vuoksi en päässyt </a:t>
            </a:r>
            <a:r>
              <a:rPr lang="fi-FI" sz="1200" dirty="0" err="1"/>
              <a:t>tämänvuotiseen</a:t>
            </a:r>
            <a:r>
              <a:rPr lang="fi-FI" sz="1200" dirty="0"/>
              <a:t> kokoukseen ja historiatyöryhmän seminaariin. Teemaan liittyvän kirjoituksen toki laadin ja hankin sille kuvituksen. Esitykseni piti itävaltalaiskollega Herbert </a:t>
            </a:r>
            <a:r>
              <a:rPr lang="fi-FI" sz="1200" dirty="0" err="1"/>
              <a:t>Brandstetter</a:t>
            </a:r>
            <a:r>
              <a:rPr lang="fi-FI" sz="1200" dirty="0"/>
              <a:t>.</a:t>
            </a:r>
          </a:p>
          <a:p>
            <a:pPr hangingPunct="0"/>
            <a:r>
              <a:rPr lang="fi-FI" sz="1200" dirty="0"/>
              <a:t> </a:t>
            </a:r>
          </a:p>
          <a:p>
            <a:pPr hangingPunct="0"/>
            <a:r>
              <a:rPr lang="fi-FI" sz="1200" dirty="0"/>
              <a:t>Komission puheenjohtaja </a:t>
            </a:r>
            <a:r>
              <a:rPr lang="fi-FI" sz="1200" i="1" dirty="0"/>
              <a:t>Dieter </a:t>
            </a:r>
            <a:r>
              <a:rPr lang="fi-FI" sz="1200" i="1" dirty="0" err="1"/>
              <a:t>Fahrenkopf</a:t>
            </a:r>
            <a:r>
              <a:rPr lang="fi-FI" sz="1200" dirty="0"/>
              <a:t>, Hampurin entinen palopäällikkö, ilmoitti luopuvansa puheenjohtajuudesta (8 vuotta). Seuraajaehdokas on nykyinen varapuheenjohtaja </a:t>
            </a:r>
            <a:r>
              <a:rPr lang="fi-FI" sz="1200" i="1" dirty="0"/>
              <a:t>Peter </a:t>
            </a:r>
            <a:r>
              <a:rPr lang="fi-FI" sz="1200" i="1" dirty="0" err="1"/>
              <a:t>Scmid</a:t>
            </a:r>
            <a:r>
              <a:rPr lang="fi-FI" sz="1200" i="1" dirty="0"/>
              <a:t> </a:t>
            </a:r>
            <a:r>
              <a:rPr lang="fi-FI" sz="1200" dirty="0"/>
              <a:t>Itävallasta. Uusi varapuheenjohtajakandidaatti on Tanskan </a:t>
            </a:r>
            <a:r>
              <a:rPr lang="fi-FI" sz="1200" i="1" dirty="0"/>
              <a:t>Fredrik Madsen</a:t>
            </a:r>
            <a:r>
              <a:rPr lang="fi-FI" sz="1200" dirty="0"/>
              <a:t>. Esitykset menevät </a:t>
            </a:r>
            <a:r>
              <a:rPr lang="fi-FI" sz="1200" dirty="0" err="1"/>
              <a:t>CTIF:n</a:t>
            </a:r>
            <a:r>
              <a:rPr lang="fi-FI" sz="1200" dirty="0"/>
              <a:t> pysyvän komission vahvistettavaksi.</a:t>
            </a:r>
          </a:p>
          <a:p>
            <a:pPr hangingPunct="0"/>
            <a:r>
              <a:rPr lang="fi-FI" sz="1200" dirty="0"/>
              <a:t> </a:t>
            </a:r>
          </a:p>
          <a:p>
            <a:pPr hangingPunct="0"/>
            <a:r>
              <a:rPr lang="fi-FI" sz="1200" dirty="0"/>
              <a:t>Komission palomuseoekspertti, Saksan </a:t>
            </a:r>
            <a:r>
              <a:rPr lang="fi-FI" sz="1200" i="1" dirty="0"/>
              <a:t>Rolf </a:t>
            </a:r>
            <a:r>
              <a:rPr lang="fi-FI" sz="1200" i="1" dirty="0" err="1"/>
              <a:t>Schamberger</a:t>
            </a:r>
            <a:r>
              <a:rPr lang="fi-FI" sz="1200" i="1" dirty="0"/>
              <a:t> </a:t>
            </a:r>
            <a:r>
              <a:rPr lang="fi-FI" sz="1200" dirty="0"/>
              <a:t>raportoi uusista palomuseosertifioinneista ja vanhojen paloajoneuvojen asiantuntija, Itävallan </a:t>
            </a:r>
            <a:r>
              <a:rPr lang="fi-FI" sz="1200" i="1" dirty="0"/>
              <a:t>Hans </a:t>
            </a:r>
            <a:r>
              <a:rPr lang="fi-FI" sz="1200" i="1" dirty="0" err="1"/>
              <a:t>Sallaberger</a:t>
            </a:r>
            <a:r>
              <a:rPr lang="fi-FI" sz="1200" dirty="0"/>
              <a:t> ajoneuvosertifioinneista. Itävaltalainen </a:t>
            </a:r>
            <a:r>
              <a:rPr lang="fi-FI" sz="1200" i="1" dirty="0"/>
              <a:t>Alfred </a:t>
            </a:r>
            <a:r>
              <a:rPr lang="fi-FI" sz="1200" i="1" dirty="0" err="1"/>
              <a:t>Zeilmayr</a:t>
            </a:r>
            <a:r>
              <a:rPr lang="fi-FI" sz="1200" i="1" dirty="0"/>
              <a:t> </a:t>
            </a:r>
            <a:r>
              <a:rPr lang="fi-FI" sz="1200" dirty="0"/>
              <a:t>ehdotti komission tehtävälistalle otettavaksi myös vanhojen käsivoimaruiskujen sertifioinnin.</a:t>
            </a:r>
          </a:p>
          <a:p>
            <a:pPr hangingPunct="0"/>
            <a:r>
              <a:rPr lang="fi-FI" sz="1200" dirty="0"/>
              <a:t>Koska kokouspöytäkirjaa ei vielä ole toimitettu, en tiedä kertoa lähempiä yksityiskohtia kokouksen päätöksistä..</a:t>
            </a:r>
          </a:p>
          <a:p>
            <a:pPr hangingPunct="0"/>
            <a:r>
              <a:rPr lang="fi-FI" sz="1200" dirty="0"/>
              <a:t> </a:t>
            </a:r>
          </a:p>
          <a:p>
            <a:pPr hangingPunct="0"/>
            <a:r>
              <a:rPr lang="fi-FI" sz="1200" dirty="0"/>
              <a:t>Päätettiin kahden seuraavan vuoden historia -teemoista:</a:t>
            </a:r>
          </a:p>
          <a:p>
            <a:pPr hangingPunct="0"/>
            <a:r>
              <a:rPr lang="en-US" sz="1200" dirty="0"/>
              <a:t>2015 (</a:t>
            </a:r>
            <a:r>
              <a:rPr lang="en-US" sz="1200" dirty="0" err="1"/>
              <a:t>Pribyslav</a:t>
            </a:r>
            <a:r>
              <a:rPr lang="en-US" sz="1200" dirty="0"/>
              <a:t>):“Spectacular fires and arsons”.</a:t>
            </a:r>
            <a:endParaRPr lang="fi-FI" sz="1200" dirty="0"/>
          </a:p>
          <a:p>
            <a:pPr hangingPunct="0"/>
            <a:r>
              <a:rPr lang="en-US" sz="1200" dirty="0"/>
              <a:t>2016 (</a:t>
            </a:r>
            <a:r>
              <a:rPr lang="en-US" sz="1200" dirty="0" err="1"/>
              <a:t>Kööpenhamina</a:t>
            </a:r>
            <a:r>
              <a:rPr lang="en-US" sz="1200" dirty="0"/>
              <a:t>): ”Motorization of the fire brigades”.</a:t>
            </a:r>
            <a:endParaRPr lang="fi-FI" sz="1200"/>
          </a:p>
          <a:p>
            <a:pPr hangingPunct="0">
              <a:spcAft>
                <a:spcPts val="0"/>
              </a:spcAft>
            </a:pPr>
            <a:endParaRPr lang="fi-FI" sz="1200" kern="1400" dirty="0" smtClean="0">
              <a:effectLst/>
              <a:ea typeface="Times New Roman" panose="02020603050405020304" pitchFamily="18" charset="0"/>
              <a:cs typeface="Rod" panose="02030509050101010101" pitchFamily="49" charset="-79"/>
            </a:endParaRPr>
          </a:p>
          <a:p>
            <a:pPr hangingPunct="0">
              <a:spcAft>
                <a:spcPts val="0"/>
              </a:spcAft>
            </a:pPr>
            <a:r>
              <a:rPr lang="fi-FI" sz="1200" kern="1400" dirty="0" smtClean="0">
                <a:effectLst/>
                <a:ea typeface="Times New Roman" panose="02020603050405020304" pitchFamily="18" charset="0"/>
                <a:cs typeface="Rod" panose="02030509050101010101" pitchFamily="49" charset="-79"/>
              </a:rPr>
              <a:t> </a:t>
            </a:r>
            <a:endParaRPr lang="fi-FI" sz="1200" kern="1400" dirty="0">
              <a:effectLst/>
              <a:ea typeface="Times New Roman" panose="02020603050405020304" pitchFamily="18" charset="0"/>
              <a:cs typeface="Rod" panose="02030509050101010101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2235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368</Words>
  <Application>Microsoft Office PowerPoint</Application>
  <PresentationFormat>Laajakuva</PresentationFormat>
  <Paragraphs>52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Rod</vt:lpstr>
      <vt:lpstr>Times New Roman</vt:lpstr>
      <vt:lpstr>Office-teema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Juha Hassila</dc:creator>
  <cp:lastModifiedBy>Juha Hassila</cp:lastModifiedBy>
  <cp:revision>5</cp:revision>
  <dcterms:created xsi:type="dcterms:W3CDTF">2014-12-02T09:56:00Z</dcterms:created>
  <dcterms:modified xsi:type="dcterms:W3CDTF">2014-12-02T10:02:58Z</dcterms:modified>
</cp:coreProperties>
</file>